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200" b="0" i="0" u="none" strike="noStrike">
                <a:solidFill>
                  <a:srgbClr val="000000"/>
                </a:solidFill>
                <a:latin typeface="Arial"/>
              </a:rPr>
              <a:t>Écart moyen par cause identifiée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Écart moyen (%)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971-40DF-BEF4-E7BF72EF5A50}"/>
              </c:ext>
            </c:extLst>
          </c:dPt>
          <c:dPt>
            <c:idx val="1"/>
            <c:invertIfNegative val="0"/>
            <c:bubble3D val="0"/>
            <c:spPr>
              <a:solidFill>
                <a:srgbClr val="D4870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B971-40DF-BEF4-E7BF72EF5A50}"/>
              </c:ext>
            </c:extLst>
          </c:dPt>
          <c:dPt>
            <c:idx val="2"/>
            <c:invertIfNegative val="0"/>
            <c:bubble3D val="0"/>
            <c:spPr>
              <a:solidFill>
                <a:srgbClr val="1E844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B971-40DF-BEF4-E7BF72EF5A50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1A1A2E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Colonne HPLC</c:v>
                </c:pt>
                <c:pt idx="1">
                  <c:v>Matière Première</c:v>
                </c:pt>
                <c:pt idx="2">
                  <c:v>Analyste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5.8</c:v>
                </c:pt>
                <c:pt idx="1">
                  <c:v>4.2</c:v>
                </c:pt>
                <c:pt idx="2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971-40DF-BEF4-E7BF72EF5A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200" b="0" i="0" u="none" strike="noStrike">
                <a:solidFill>
                  <a:srgbClr val="000000"/>
                </a:solidFill>
                <a:latin typeface="Arial"/>
              </a:rPr>
              <a:t>NPR Initial vs Actuel par mode de défaillance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NPR Initial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A1A2E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Colonne HPLC</c:v>
                </c:pt>
                <c:pt idx="1">
                  <c:v>Standard</c:v>
                </c:pt>
                <c:pt idx="2">
                  <c:v>Dérive pompe</c:v>
                </c:pt>
                <c:pt idx="3">
                  <c:v>Erreur analyste</c:v>
                </c:pt>
                <c:pt idx="4">
                  <c:v>Température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180</c:v>
                </c:pt>
                <c:pt idx="1">
                  <c:v>135</c:v>
                </c:pt>
                <c:pt idx="2">
                  <c:v>84</c:v>
                </c:pt>
                <c:pt idx="3">
                  <c:v>120</c:v>
                </c:pt>
                <c:pt idx="4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6E-4658-B91D-216A00E5B6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NPR Actuel</c:v>
                </c:pt>
              </c:strCache>
            </c:strRef>
          </c:tx>
          <c:spPr>
            <a:solidFill>
              <a:srgbClr val="1E8449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A1A2E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Colonne HPLC</c:v>
                </c:pt>
                <c:pt idx="1">
                  <c:v>Standard</c:v>
                </c:pt>
                <c:pt idx="2">
                  <c:v>Dérive pompe</c:v>
                </c:pt>
                <c:pt idx="3">
                  <c:v>Erreur analyste</c:v>
                </c:pt>
                <c:pt idx="4">
                  <c:v>Température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36</c:v>
                </c:pt>
                <c:pt idx="1">
                  <c:v>27</c:v>
                </c:pt>
                <c:pt idx="2">
                  <c:v>17</c:v>
                </c:pt>
                <c:pt idx="3">
                  <c:v>54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6E-4658-B91D-216A00E5B6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200" b="0" i="0" u="none" strike="noStrike">
                <a:solidFill>
                  <a:srgbClr val="000000"/>
                </a:solidFill>
                <a:latin typeface="Arial"/>
              </a:rPr>
              <a:t>Distribution des observations FDA 483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FDA 483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C039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E9A4-4090-9499-1DBA46208781}"/>
              </c:ext>
            </c:extLst>
          </c:dPt>
          <c:dPt>
            <c:idx val="1"/>
            <c:bubble3D val="0"/>
            <c:spPr>
              <a:solidFill>
                <a:srgbClr val="D4870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9A4-4090-9499-1DBA46208781}"/>
              </c:ext>
            </c:extLst>
          </c:dPt>
          <c:dPt>
            <c:idx val="2"/>
            <c:bubble3D val="0"/>
            <c:spPr>
              <a:solidFill>
                <a:srgbClr val="6C348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E9A4-4090-9499-1DBA46208781}"/>
              </c:ext>
            </c:extLst>
          </c:dPt>
          <c:dPt>
            <c:idx val="3"/>
            <c:bubble3D val="0"/>
            <c:spPr>
              <a:solidFill>
                <a:srgbClr val="2E5FA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E9A4-4090-9499-1DBA46208781}"/>
              </c:ext>
            </c:extLst>
          </c:dPt>
          <c:dPt>
            <c:idx val="4"/>
            <c:bubble3D val="0"/>
            <c:spPr>
              <a:solidFill>
                <a:srgbClr val="1E844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E9A4-4090-9499-1DBA46208781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A4-4090-9499-1DBA46208781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A4-4090-9499-1DBA46208781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A4-4090-9499-1DBA46208781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9A4-4090-9499-1DBA46208781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9A4-4090-9499-1DBA46208781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CAPA Ineffective</c:v>
                </c:pt>
                <c:pt idx="1">
                  <c:v>Root Cause Incomplète</c:v>
                </c:pt>
                <c:pt idx="2">
                  <c:v>Effectiveness Check manquant</c:v>
                </c:pt>
                <c:pt idx="3">
                  <c:v>Délai dépassé</c:v>
                </c:pt>
                <c:pt idx="4">
                  <c:v>Documentation incomplète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28</c:v>
                </c:pt>
                <c:pt idx="2">
                  <c:v>22</c:v>
                </c:pt>
                <c:pt idx="3">
                  <c:v>10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9A4-4090-9499-1DBA4620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Évolution Ppk post-CAPA (cible ≥ 1,33)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Ppk</c:v>
                </c:pt>
              </c:strCache>
            </c:strRef>
          </c:tx>
          <c:spPr>
            <a:ln w="3175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J-0</c:v>
                </c:pt>
                <c:pt idx="1">
                  <c:v>J+30</c:v>
                </c:pt>
                <c:pt idx="2">
                  <c:v>J+60</c:v>
                </c:pt>
                <c:pt idx="3">
                  <c:v>J+90</c:v>
                </c:pt>
                <c:pt idx="4">
                  <c:v>J+120</c:v>
                </c:pt>
                <c:pt idx="5">
                  <c:v>J+150</c:v>
                </c:pt>
                <c:pt idx="6">
                  <c:v>J+180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0.82</c:v>
                </c:pt>
                <c:pt idx="1">
                  <c:v>0.95</c:v>
                </c:pt>
                <c:pt idx="2">
                  <c:v>1.1000000000000001</c:v>
                </c:pt>
                <c:pt idx="3">
                  <c:v>1.28</c:v>
                </c:pt>
                <c:pt idx="4">
                  <c:v>1.38</c:v>
                </c:pt>
                <c:pt idx="5">
                  <c:v>1.48</c:v>
                </c:pt>
                <c:pt idx="6">
                  <c:v>1.54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275-419A-A04F-B4ED985672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7"/>
          <c:min val="0.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4F6F9"/>
    </a:solidFill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200" b="0" i="0" u="none" strike="noStrike">
                <a:solidFill>
                  <a:srgbClr val="000000"/>
                </a:solidFill>
                <a:latin typeface="Arial"/>
              </a:rPr>
              <a:t>Comparaison des indicateurs qualité Avant / Après CAPA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Avant CAPA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Moyenne Impureté A (%)</c:v>
                </c:pt>
                <c:pt idx="1">
                  <c:v>Écart-type σ</c:v>
                </c:pt>
                <c:pt idx="2">
                  <c:v>Ppk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0.13</c:v>
                </c:pt>
                <c:pt idx="1">
                  <c:v>0.02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5-4FA4-9D10-55BEE06EDC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Après CAPA</c:v>
                </c:pt>
              </c:strCache>
            </c:strRef>
          </c:tx>
          <c:spPr>
            <a:solidFill>
              <a:srgbClr val="1E8449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Moyenne Impureté A (%)</c:v>
                </c:pt>
                <c:pt idx="1">
                  <c:v>Écart-type σ</c:v>
                </c:pt>
                <c:pt idx="2">
                  <c:v>Ppk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0.11</c:v>
                </c:pt>
                <c:pt idx="1">
                  <c:v>1.2999999999999999E-2</c:v>
                </c:pt>
                <c:pt idx="2">
                  <c:v>1.54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05-4FA4-9D10-55BEE06EDC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408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926080" cy="51435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2926080" y="0"/>
            <a:ext cx="73152" cy="51435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108960" y="914400"/>
            <a:ext cx="5852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kern="0" spc="600" dirty="0">
                <a:solidFill>
                  <a:srgbClr val="2E5FA3"/>
                </a:solidFill>
              </a:rPr>
              <a:t>CHAPITRE 3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3108960" y="1417320"/>
            <a:ext cx="576072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</a:rPr>
              <a:t>Méthodologie</a:t>
            </a:r>
            <a:endParaRPr lang="en-US" sz="40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</a:rPr>
              <a:t>CAPA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3108960" y="3063240"/>
            <a:ext cx="5669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AABBDD"/>
                </a:solidFill>
              </a:rPr>
              <a:t>5 Pourquoi · Ishikawa · FMEA · Data Integrity · ALCOA+ · Effectiveness Check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108960" y="3931920"/>
            <a:ext cx="56692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7799CC"/>
                </a:solidFill>
              </a:rPr>
              <a:t>OOS, OOT &amp; CAPA en Industrie Pharmaceutique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7799CC"/>
                </a:solidFill>
              </a:rPr>
              <a:t>Rachid BERKANI — Expert Qualité &amp; Statistiques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274320" y="1371600"/>
            <a:ext cx="2377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80000"/>
              </a:lnSpc>
              <a:buNone/>
            </a:pPr>
            <a:r>
              <a:rPr lang="en-US" sz="1800" b="1" dirty="0">
                <a:solidFill>
                  <a:srgbClr val="D6E4F0"/>
                </a:solidFill>
              </a:rPr>
              <a:t>FDA</a:t>
            </a:r>
            <a:endParaRPr lang="en-US" sz="1800" dirty="0"/>
          </a:p>
          <a:p>
            <a:pPr marL="0" indent="0" algn="ctr">
              <a:lnSpc>
                <a:spcPct val="180000"/>
              </a:lnSpc>
              <a:buNone/>
            </a:pPr>
            <a:r>
              <a:rPr lang="en-US" sz="1800" b="1" dirty="0">
                <a:solidFill>
                  <a:srgbClr val="D6E4F0"/>
                </a:solidFill>
              </a:rPr>
              <a:t>EMA</a:t>
            </a:r>
            <a:endParaRPr lang="en-US" sz="1800" dirty="0"/>
          </a:p>
          <a:p>
            <a:pPr marL="0" indent="0" algn="ctr">
              <a:lnSpc>
                <a:spcPct val="180000"/>
              </a:lnSpc>
              <a:buNone/>
            </a:pPr>
            <a:r>
              <a:rPr lang="en-US" sz="1800" b="1" dirty="0">
                <a:solidFill>
                  <a:srgbClr val="D6E4F0"/>
                </a:solidFill>
              </a:rPr>
              <a:t>ICH Q10</a:t>
            </a:r>
            <a:endParaRPr lang="en-US" sz="1800" dirty="0"/>
          </a:p>
          <a:p>
            <a:pPr marL="0" indent="0" algn="ctr">
              <a:lnSpc>
                <a:spcPct val="180000"/>
              </a:lnSpc>
              <a:buNone/>
            </a:pPr>
            <a:r>
              <a:rPr lang="en-US" sz="1800" b="1" dirty="0">
                <a:solidFill>
                  <a:srgbClr val="D6E4F0"/>
                </a:solidFill>
              </a:rPr>
              <a:t>ALCOA+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 / 16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3.4 — Data Integrity &amp; Audit Trail — 21 CFR Part 11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74320" y="640080"/>
            <a:ext cx="2011680" cy="13716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274320" y="68580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</a:rPr>
              <a:t>&gt; 40 %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274320" y="1325880"/>
            <a:ext cx="20116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</a:rPr>
              <a:t>des Warning Letters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</a:rPr>
              <a:t>FDA concernent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</a:rPr>
              <a:t>la Data Integrity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2514600" y="658368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514600" y="658368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624328" y="694944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A — Attributable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2624328" y="969264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Signé + initiales + date pour chaque entrée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2514600" y="1408176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2514600" y="1408176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624328" y="1444752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L — Lisible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624328" y="1719072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Encre indélébile ou système validé — jamais crayon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2514600" y="2157984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2514600" y="2157984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2624328" y="2194560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C — Contemporain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624328" y="2468880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Enregistré au moment du fait — jamais a posteriori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2514600" y="2907792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2514600" y="2907792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624328" y="2944368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O — Original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2624328" y="3218688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Données brutes conservées, pas seulement compilations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2514600" y="3657600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2514600" y="3657600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624328" y="3694176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A — Exact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2624328" y="3968496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Corrections par rature + initiale + date, jamais Tipp-Ex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5715000" y="658368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5715000" y="658368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824728" y="694944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+ Complet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5824728" y="969264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Toutes données y compris résultats atypiques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5715000" y="1408176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5715000" y="1408176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5824728" y="1444752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+ Cohérent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5824728" y="1719072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Cross-check cahier labo ↔ système informatique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5715000" y="2157984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5715000" y="2157984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5824728" y="2194560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+ Enduring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5824728" y="2468880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Support durable — 21 CFR Part 11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5715000" y="2907792"/>
            <a:ext cx="301752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5715000" y="2907792"/>
            <a:ext cx="54864" cy="6583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824728" y="2944368"/>
            <a:ext cx="28529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+ Available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5824728" y="3218688"/>
            <a:ext cx="28529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Accessible lors des inspections — archivage conforme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10 / 16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3.4 — Audit Trail : Éléments Requis (21 CFR Part 11)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658368"/>
          <a:ext cx="8595360" cy="3840480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Élément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Description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Exemple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Identité utilisateur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Qui a effectué l'action — login individuel obligatoire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J.DUPONT / Analyste_03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Date / Heure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Horodatage automatique — non modifiable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2024-03-15 14:32:05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Action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Type d'opération réalisée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Modification résultat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Ancienne valeur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Valeur avant modification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0,15 %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Nouvelle valeur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Valeur après modification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0,28 %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Justification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Raison documentée du changement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Erreur de saisie — validée QA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274320" y="4572000"/>
            <a:ext cx="8595360" cy="365760"/>
          </a:xfrm>
          <a:prstGeom prst="rect">
            <a:avLst/>
          </a:prstGeom>
          <a:solidFill>
            <a:srgbClr val="FDECEA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457200" y="4590288"/>
            <a:ext cx="8229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⚠  PIÈGES : Modifier données sans audit trail · Logins partagés · Suppression chromatogrammes → Falsification = poursuites pénales</a:t>
            </a:r>
            <a:endParaRPr lang="en-US" sz="1050" dirty="0"/>
          </a:p>
        </p:txBody>
      </p:sp>
      <p:sp>
        <p:nvSpPr>
          <p:cNvPr id="7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11 / 16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3.5 — Observations FDA 483 les Plus Fréquentes sur CAPA</a:t>
            </a:r>
            <a:endParaRPr lang="en-US" sz="13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640080"/>
          <a:ext cx="438912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4937760" y="658368"/>
            <a:ext cx="3931920" cy="9144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4983480" y="731520"/>
            <a:ext cx="77724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C0392B"/>
                </a:solidFill>
              </a:rPr>
              <a:t>35 %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5760720" y="768096"/>
            <a:ext cx="0" cy="694944"/>
          </a:xfrm>
          <a:prstGeom prst="line">
            <a:avLst/>
          </a:prstGeom>
          <a:noFill/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5897880" y="713232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CAPA Ineffective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5897880" y="1060704"/>
            <a:ext cx="29260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Récurrence même OOS après CAPA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4937760" y="1682496"/>
            <a:ext cx="3931920" cy="91440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4983480" y="1755648"/>
            <a:ext cx="77724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4870A"/>
                </a:solidFill>
              </a:rPr>
              <a:t>28 %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5760720" y="1792224"/>
            <a:ext cx="0" cy="694944"/>
          </a:xfrm>
          <a:prstGeom prst="line">
            <a:avLst/>
          </a:prstGeom>
          <a:noFill/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5897880" y="1737360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Root Cause Incomplète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5897880" y="2084832"/>
            <a:ext cx="29260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Cause = "Erreur opérateur" sans analyse système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4937760" y="2706624"/>
            <a:ext cx="3931920" cy="914400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4983480" y="2779776"/>
            <a:ext cx="77724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6C3483"/>
                </a:solidFill>
              </a:rPr>
              <a:t>22 %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5760720" y="2816352"/>
            <a:ext cx="0" cy="694944"/>
          </a:xfrm>
          <a:prstGeom prst="line">
            <a:avLst/>
          </a:prstGeom>
          <a:noFill/>
          <a:ln w="1905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897880" y="2761488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6C3483"/>
                </a:solidFill>
              </a:rPr>
              <a:t>Effectiveness Check absent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5897880" y="3108960"/>
            <a:ext cx="29260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CAPA clôturée sans vérification statistique</a:t>
            </a:r>
            <a:endParaRPr lang="en-US" sz="1050" dirty="0"/>
          </a:p>
        </p:txBody>
      </p:sp>
      <p:sp>
        <p:nvSpPr>
          <p:cNvPr id="20" name="Shape 17"/>
          <p:cNvSpPr/>
          <p:nvPr/>
        </p:nvSpPr>
        <p:spPr>
          <a:xfrm>
            <a:off x="4937760" y="3730752"/>
            <a:ext cx="3931920" cy="91440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4983480" y="3803904"/>
            <a:ext cx="77724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5FA3"/>
                </a:solidFill>
              </a:rPr>
              <a:t>10 %</a:t>
            </a:r>
            <a:endParaRPr lang="en-US" sz="2000" dirty="0"/>
          </a:p>
        </p:txBody>
      </p:sp>
      <p:sp>
        <p:nvSpPr>
          <p:cNvPr id="22" name="Shape 19"/>
          <p:cNvSpPr/>
          <p:nvPr/>
        </p:nvSpPr>
        <p:spPr>
          <a:xfrm>
            <a:off x="5760720" y="3840480"/>
            <a:ext cx="0" cy="694944"/>
          </a:xfrm>
          <a:prstGeom prst="line">
            <a:avLst/>
          </a:prstGeom>
          <a:noFill/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5897880" y="3785616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Délai dépassé (&gt;180 j)</a:t>
            </a:r>
            <a:endParaRPr lang="en-US" sz="1200" dirty="0"/>
          </a:p>
        </p:txBody>
      </p:sp>
      <p:sp>
        <p:nvSpPr>
          <p:cNvPr id="24" name="Text 21"/>
          <p:cNvSpPr/>
          <p:nvPr/>
        </p:nvSpPr>
        <p:spPr>
          <a:xfrm>
            <a:off x="5897880" y="4133088"/>
            <a:ext cx="29260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CAPA ouvertes sans justification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12 / 16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3.6 — Vérification d'Efficacité CAPA (Effectiveness Check)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1097280" y="1828800"/>
            <a:ext cx="6675120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1097280" y="1554480"/>
            <a:ext cx="548640" cy="54864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658368"/>
            <a:ext cx="2743200" cy="77724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658368"/>
            <a:ext cx="27432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J+30 — Mise en œuvre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274320" y="2240280"/>
            <a:ext cx="2743200" cy="146304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2286000"/>
            <a:ext cx="25603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Actions réalisées ?</a:t>
            </a:r>
            <a:endParaRPr lang="en-US" sz="1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Documentation complète ?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069080" y="1554480"/>
            <a:ext cx="548640" cy="54864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246120" y="658368"/>
            <a:ext cx="2743200" cy="77724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46120" y="658368"/>
            <a:ext cx="27432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J+90 — Bilan statistique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3246120" y="2240280"/>
            <a:ext cx="2743200" cy="14630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337560" y="2286000"/>
            <a:ext cx="25603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Cpk/Ppk post-CAPA</a:t>
            </a:r>
            <a:endParaRPr lang="en-US" sz="1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Carte I-MR</a:t>
            </a:r>
            <a:endParaRPr lang="en-US" sz="1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Absence OOS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7040880" y="1554480"/>
            <a:ext cx="548640" cy="54864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6217920" y="658368"/>
            <a:ext cx="2743200" cy="77724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6217920" y="658368"/>
            <a:ext cx="27432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J+180 — Clôture définitive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6217920" y="2240280"/>
            <a:ext cx="2743200" cy="146304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309360" y="2286000"/>
            <a:ext cx="25603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Critères atteints</a:t>
            </a:r>
            <a:endParaRPr lang="en-US" sz="1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Revue APR intégrée</a:t>
            </a:r>
            <a:endParaRPr lang="en-US" sz="1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Ppk ≥ 1,33</a:t>
            </a:r>
            <a:endParaRPr lang="en-US" sz="1200" dirty="0"/>
          </a:p>
        </p:txBody>
      </p:sp>
      <p:graphicFrame>
        <p:nvGraphicFramePr>
          <p:cNvPr id="20" name="Chart 0"/>
          <p:cNvGraphicFramePr/>
          <p:nvPr/>
        </p:nvGraphicFramePr>
        <p:xfrm>
          <a:off x="274320" y="3749040"/>
          <a:ext cx="5943600" cy="118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 18"/>
          <p:cNvSpPr/>
          <p:nvPr/>
        </p:nvSpPr>
        <p:spPr>
          <a:xfrm>
            <a:off x="6400800" y="379476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E8449"/>
                </a:solidFill>
              </a:rPr>
              <a:t>Ppk = 1,54</a:t>
            </a:r>
            <a:endParaRPr lang="en-US" sz="1800" dirty="0"/>
          </a:p>
          <a:p>
            <a:pPr marL="0" indent="0" algn="ctr">
              <a:buNone/>
            </a:pPr>
            <a:r>
              <a:rPr lang="en-US" sz="1800" b="1" dirty="0">
                <a:solidFill>
                  <a:srgbClr val="1E8449"/>
                </a:solidFill>
              </a:rPr>
              <a:t>atteint à J+180</a:t>
            </a:r>
            <a:endParaRPr lang="en-US" sz="1800" dirty="0"/>
          </a:p>
        </p:txBody>
      </p:sp>
      <p:sp>
        <p:nvSpPr>
          <p:cNvPr id="22" name="Shape 19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13 / 16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3.6 — Validation Statistique d'Efficacité — Avant vs Après CAPA</a:t>
            </a:r>
            <a:endParaRPr lang="en-US" sz="13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658368"/>
          <a:ext cx="548640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5943600" y="685800"/>
            <a:ext cx="2926080" cy="86868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943600" y="685800"/>
            <a:ext cx="292608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943600" y="777240"/>
            <a:ext cx="2926080" cy="4777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E8449"/>
                </a:solidFill>
              </a:rPr>
              <a:t>−35 %</a:t>
            </a:r>
            <a:endParaRPr lang="en-US" sz="2800" dirty="0"/>
          </a:p>
        </p:txBody>
      </p:sp>
      <p:sp>
        <p:nvSpPr>
          <p:cNvPr id="8" name="Text 5"/>
          <p:cNvSpPr/>
          <p:nvPr/>
        </p:nvSpPr>
        <p:spPr>
          <a:xfrm>
            <a:off x="5943600" y="1163574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Réduction σ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5943600" y="1709928"/>
            <a:ext cx="2926080" cy="86868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7"/>
          <p:cNvSpPr/>
          <p:nvPr/>
        </p:nvSpPr>
        <p:spPr>
          <a:xfrm>
            <a:off x="5943600" y="1709928"/>
            <a:ext cx="292608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5943600" y="1801368"/>
            <a:ext cx="2926080" cy="4777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0392B"/>
                </a:solidFill>
              </a:rPr>
              <a:t>0,82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5943600" y="2187702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Ppk initial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5943600" y="2734056"/>
            <a:ext cx="2926080" cy="86868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5943600" y="2734056"/>
            <a:ext cx="292608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943600" y="2825496"/>
            <a:ext cx="2926080" cy="4777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E8449"/>
                </a:solidFill>
              </a:rPr>
              <a:t>1,54</a:t>
            </a:r>
            <a:endParaRPr lang="en-US" sz="2800" dirty="0"/>
          </a:p>
        </p:txBody>
      </p:sp>
      <p:sp>
        <p:nvSpPr>
          <p:cNvPr id="16" name="Text 13"/>
          <p:cNvSpPr/>
          <p:nvPr/>
        </p:nvSpPr>
        <p:spPr>
          <a:xfrm>
            <a:off x="5943600" y="3211830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Ppk final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5943600" y="3758184"/>
            <a:ext cx="2926080" cy="86868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5"/>
          <p:cNvSpPr/>
          <p:nvPr/>
        </p:nvSpPr>
        <p:spPr>
          <a:xfrm>
            <a:off x="5943600" y="3758184"/>
            <a:ext cx="292608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943600" y="3849624"/>
            <a:ext cx="2926080" cy="4777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2E5FA3"/>
                </a:solidFill>
              </a:rPr>
              <a:t>≥ 1,33</a:t>
            </a:r>
            <a:endParaRPr lang="en-US" sz="2800" dirty="0"/>
          </a:p>
        </p:txBody>
      </p:sp>
      <p:sp>
        <p:nvSpPr>
          <p:cNvPr id="20" name="Text 17"/>
          <p:cNvSpPr/>
          <p:nvPr/>
        </p:nvSpPr>
        <p:spPr>
          <a:xfrm>
            <a:off x="5943600" y="4235958"/>
            <a:ext cx="292608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Cible Ppk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14 / 16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✔  CHECKLIST CHAPITRE 3 — Points clés avant de progresser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74320" y="68580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85800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77724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8449"/>
                </a:solidFill>
              </a:rPr>
              <a:t>✔  CAPA vs Action Simple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65760" y="118872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Distinction documentée selon fréquence × impact (matrice de décision)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74320" y="210312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2103120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65760" y="219456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5FA3"/>
                </a:solidFill>
              </a:rPr>
              <a:t>✔  Cause Racine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65760" y="260604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5 Pourquoi ou Ishikawa — preuve objective à chaque niveau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74320" y="352044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3520440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361188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5FA3"/>
                </a:solidFill>
              </a:rPr>
              <a:t>✔  Validation statistique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65760" y="402336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ANOVA confirme la cause principale (p &lt; 0,05)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68580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709160" y="685800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800600" y="77724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8449"/>
                </a:solidFill>
              </a:rPr>
              <a:t>✔  FMEA / NPR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800600" y="118872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Tous les modes de défaillance critiques ont un NPR recalculé post-CAPA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09160" y="210312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09160" y="210312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800600" y="219456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870A"/>
                </a:solidFill>
              </a:rPr>
              <a:t>✔  Data Integrity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4800600" y="260604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Audit trail revu — ALCOA+ respecté — 21 CFR Part 11 validé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709160" y="3520440"/>
            <a:ext cx="4206240" cy="1234440"/>
          </a:xfrm>
          <a:prstGeom prst="rect">
            <a:avLst/>
          </a:prstGeom>
          <a:solidFill>
            <a:srgbClr val="0F1F3D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09160" y="3520440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00600" y="361188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C3483"/>
                </a:solidFill>
              </a:rPr>
              <a:t>✔  Effectiveness Check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4800600" y="4023360"/>
            <a:ext cx="4023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Calendrier J+30/90/180 défini — Ppk ≥ 1,33 atteint avant clôture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15 / 16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F1F3D"/>
          </a:solidFill>
          <a:ln w="12700">
            <a:solidFill>
              <a:srgbClr val="0F1F3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kern="0" spc="400" dirty="0">
                <a:solidFill>
                  <a:srgbClr val="2E5FA3"/>
                </a:solidFill>
              </a:rPr>
              <a:t>Chapitre 3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457200" y="91440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</a:rPr>
              <a:t>Vers une Culture Qualité</a:t>
            </a:r>
            <a:endParaRPr lang="en-US" sz="3600" dirty="0"/>
          </a:p>
          <a:p>
            <a:pPr marL="0" indent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</a:rPr>
              <a:t>Data-Driven</a:t>
            </a:r>
            <a:endParaRPr lang="en-US" sz="3600" dirty="0"/>
          </a:p>
        </p:txBody>
      </p:sp>
      <p:sp>
        <p:nvSpPr>
          <p:cNvPr id="6" name="Shape 4"/>
          <p:cNvSpPr/>
          <p:nvPr/>
        </p:nvSpPr>
        <p:spPr>
          <a:xfrm>
            <a:off x="457200" y="2423160"/>
            <a:ext cx="8229600" cy="594360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94360" y="2450592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La méthodologie CAPA n'est pas une formalité réglementaire — c'est un levier d'amélioration continue.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57200" y="3118104"/>
            <a:ext cx="8229600" cy="594360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94360" y="3145536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L'intégration des méthodes statistiques (ANOVA, Régression, Ppk) transforme les investigations qualitatives en décisions quantifiées et défendables.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57200" y="3813048"/>
            <a:ext cx="8229600" cy="594360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94360" y="3840480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La Data Integrity et l'Effectiveness Check sont les deux piliers qui distinguent une CAPA robuste d'une simple correction documentaire.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457200" y="441655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→  Chapitre 4 : Plans d'Actions, KPI &amp; Surveillance MSP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16 / 16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PLAN DU CHAPITRE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74320" y="6858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85800"/>
            <a:ext cx="4206240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7955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3A6B"/>
                </a:solidFill>
              </a:rPr>
              <a:t>3.1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384048" y="11430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CAPA Formelle vs Action Corrective Simple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274320" y="20574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2057400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84048" y="21671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E5FA3"/>
                </a:solidFill>
              </a:rPr>
              <a:t>3.2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384048" y="25146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Analyse Causes Racines — 5 Pourquoi &amp; Ishikawa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274320" y="34290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3429000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84048" y="35387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8449"/>
                </a:solidFill>
              </a:rPr>
              <a:t>3.3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384048" y="38862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FMEA — Analyse des Modes de Défaillance HPLC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754880" y="6858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754880" y="68580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864608" y="7955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D4870A"/>
                </a:solidFill>
              </a:rPr>
              <a:t>3.4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4864608" y="11430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Data Integrity &amp; Audit Trail (21 CFR Part 11)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4754880" y="20574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54880" y="2057400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864608" y="21671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392B"/>
                </a:solidFill>
              </a:rPr>
              <a:t>3.5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4864608" y="25146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Documentation Réglementaire — FDA 483 &amp; ALCOA+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4754880" y="3429000"/>
            <a:ext cx="420624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54880" y="3429000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64608" y="3538728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6C3483"/>
                </a:solidFill>
              </a:rPr>
              <a:t>3.6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4864608" y="3886200"/>
            <a:ext cx="39776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Vérification d'Efficacité CAPA (Effectiveness Check)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2 / 16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3.1 — CAPA Formelle vs Action Corrective Simple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74320" y="640080"/>
            <a:ext cx="4114800" cy="402336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40080"/>
            <a:ext cx="41148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57200" y="658368"/>
            <a:ext cx="3749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✅  Action corrective simple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57200" y="1170432"/>
            <a:ext cx="374904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• Erreur analytique isolée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• Sans récurrence (12 mois)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• Sans impact libération lot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• Non signalée par auditeur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→ Correction immédiate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1A3A1A"/>
                </a:solidFill>
              </a:rPr>
              <a:t>→ Documentation allégée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4754880" y="640080"/>
            <a:ext cx="4114800" cy="402336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754880" y="640080"/>
            <a:ext cx="41148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937760" y="658368"/>
            <a:ext cx="3749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⚠  CAPA Formelle obligatoire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37760" y="1170432"/>
            <a:ext cx="374904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• OOS confirmé sur lot libéré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• Récurrence même cause ≥ 2×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• Impact sécurité patient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• Observation audit interne/FDA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→ Analyse causes racines complète</a:t>
            </a:r>
            <a:endParaRPr lang="en-US" sz="12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250" dirty="0">
                <a:solidFill>
                  <a:srgbClr val="3A1A1A"/>
                </a:solidFill>
              </a:rPr>
              <a:t>→ Plan d'actions documenté + Effectiveness Check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3 / 16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3.1.2 — Matrice de Décision CAPA</a:t>
            </a:r>
            <a:endParaRPr lang="en-US" sz="13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640080"/>
          <a:ext cx="8595360" cy="393192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829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Fréquence / Impact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Impact Faible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5FA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Impact Moyen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5FA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Impact Élevé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5F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Isolé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8449"/>
                          </a:solidFill>
                        </a:rPr>
                        <a:t>Action corrective simple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D4870A"/>
                          </a:solidFill>
                        </a:rPr>
                        <a:t>Action corrective renforcée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C0392B"/>
                          </a:solidFill>
                        </a:rPr>
                        <a:t>CAPA formelle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Récurrent (2–5)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D4870A"/>
                          </a:solidFill>
                        </a:rPr>
                        <a:t>Action corrective renforcée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C0392B"/>
                          </a:solidFill>
                        </a:rPr>
                        <a:t>CAPA formelle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C0392B"/>
                          </a:solidFill>
                        </a:rPr>
                        <a:t>CAPA formelle + Audit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Systémique (&gt;5)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C0392B"/>
                          </a:solidFill>
                        </a:rPr>
                        <a:t>CAPA formelle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C0392B"/>
                          </a:solidFill>
                        </a:rPr>
                        <a:t>CAPA + Direction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CAPA + Rappel (Recall)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hape 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4 / 16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3.2 — Analyse Causes Racines : Méthode des 5 Pourquoi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822960" y="73152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822960" y="73152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1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274320" y="1463040"/>
            <a:ext cx="1737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Définir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le problème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274320" y="2084832"/>
            <a:ext cx="1737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Factuel, quantifié,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contextualisé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1920240" y="1051560"/>
            <a:ext cx="182880" cy="0"/>
          </a:xfrm>
          <a:prstGeom prst="line">
            <a:avLst/>
          </a:prstGeom>
          <a:noFill/>
          <a:ln w="25400">
            <a:solidFill>
              <a:srgbClr val="2E5FA3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560320" y="73152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560320" y="73152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2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2011680" y="1463040"/>
            <a:ext cx="1737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Constituer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l'équipe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2011680" y="2084832"/>
            <a:ext cx="1737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QC, QA, Production,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Maintenance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657600" y="1051560"/>
            <a:ext cx="182880" cy="0"/>
          </a:xfrm>
          <a:prstGeom prst="line">
            <a:avLst/>
          </a:prstGeom>
          <a:noFill/>
          <a:ln w="25400">
            <a:solidFill>
              <a:srgbClr val="2E5FA3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297680" y="73152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297680" y="73152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3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3749040" y="1463040"/>
            <a:ext cx="1737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Itérer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les Pourquoi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3749040" y="2084832"/>
            <a:ext cx="1737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Preuve objective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à chaque niveau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5394960" y="1051560"/>
            <a:ext cx="182880" cy="0"/>
          </a:xfrm>
          <a:prstGeom prst="line">
            <a:avLst/>
          </a:prstGeom>
          <a:noFill/>
          <a:ln w="25400">
            <a:solidFill>
              <a:srgbClr val="2E5FA3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6035040" y="73152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035040" y="73152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4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5486400" y="1463040"/>
            <a:ext cx="1737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Identifier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la cause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5486400" y="2084832"/>
            <a:ext cx="1737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Systémique,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contrôlable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7132320" y="1051560"/>
            <a:ext cx="182880" cy="0"/>
          </a:xfrm>
          <a:prstGeom prst="line">
            <a:avLst/>
          </a:prstGeom>
          <a:noFill/>
          <a:ln w="25400">
            <a:solidFill>
              <a:srgbClr val="2E5FA3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7772400" y="73152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7772400" y="73152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5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7223760" y="1463040"/>
            <a:ext cx="1737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Test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"Donc"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7223760" y="2084832"/>
            <a:ext cx="1737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Vérifier la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logique causale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274320" y="2834640"/>
            <a:ext cx="8595360" cy="182880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457200" y="288036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EXEMPLE — OOS Impureté A HPLC (Lot Cardiostat® 2024-0315)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457200" y="3273552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Pourquoi 1 ?  →  Colonne HPLC : rétention anormale des impuretés     [Preuve : backpressure 380 vs 280 bars]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57200" y="3529584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Pourquoi 2 ?  →  Colonne dégradée : 632 injections dépassées           [Preuve : logbook instrument]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57200" y="3785616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Pourquoi 3 ?  →  Aucun compteur d'injections configuré dans OpenLAB  [Preuve : capture écran]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57200" y="4041648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Pourquoi 4 ?  →  SOP-CQ-042 ne spécifie pas de limite d'injections      [Preuve : SOP rev.3]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457200" y="4297680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Cause racine  →  Absence de critère durée de vie colonne dans méthode validée et SOP maintenance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5 / 16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3.2 — Validation Statistique des Causes — ANOVA à 1 facteur</a:t>
            </a:r>
            <a:endParaRPr lang="en-US" sz="13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640080"/>
          <a:ext cx="502920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5577840" y="640080"/>
            <a:ext cx="3291840" cy="393192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669280" y="749808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B3A6B"/>
                </a:solidFill>
              </a:rPr>
              <a:t>Résultats ANOVA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5623560" y="1188720"/>
            <a:ext cx="3200400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5687568" y="1207008"/>
            <a:ext cx="1371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4748B"/>
                </a:solidFill>
              </a:rPr>
              <a:t>p-value: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7086600" y="120700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&lt; 0,001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623560" y="1737360"/>
            <a:ext cx="3200400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5687568" y="1755648"/>
            <a:ext cx="1371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4748B"/>
                </a:solidFill>
              </a:rPr>
              <a:t>F-stat: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7086600" y="175564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18,7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5623560" y="2286000"/>
            <a:ext cx="3200400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5687568" y="2304288"/>
            <a:ext cx="1371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4748B"/>
                </a:solidFill>
              </a:rPr>
              <a:t>R²: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7086600" y="230428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0,82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5623560" y="2834640"/>
            <a:ext cx="3200400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5687568" y="2852928"/>
            <a:ext cx="1371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4748B"/>
                </a:solidFill>
              </a:rPr>
              <a:t>Test Tukey: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7086600" y="285292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Groupe A : Colonne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5623560" y="3383280"/>
            <a:ext cx="3200400" cy="475488"/>
          </a:xfrm>
          <a:prstGeom prst="rect">
            <a:avLst/>
          </a:prstGeom>
          <a:solidFill>
            <a:srgbClr val="FDECEA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7"/>
          <p:cNvSpPr/>
          <p:nvPr/>
        </p:nvSpPr>
        <p:spPr>
          <a:xfrm>
            <a:off x="5687568" y="3401568"/>
            <a:ext cx="1371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4748B"/>
                </a:solidFill>
              </a:rPr>
              <a:t>Conclusion: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7086600" y="340156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Colonne HPLC :</a:t>
            </a:r>
            <a:endParaRPr lang="en-US" sz="1100" dirty="0"/>
          </a:p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cause principale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5623560" y="393192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64748B"/>
                </a:solidFill>
              </a:rPr>
              <a:t>Si p &lt; 0,05 : les causes ont un effet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i="1" dirty="0">
                <a:solidFill>
                  <a:srgbClr val="64748B"/>
                </a:solidFill>
              </a:rPr>
              <a:t>significatif → prioriser la CAPA Colonne HPLC</a:t>
            </a:r>
            <a:endParaRPr lang="en-US" sz="1000" dirty="0"/>
          </a:p>
        </p:txBody>
      </p:sp>
      <p:sp>
        <p:nvSpPr>
          <p:cNvPr id="23" name="Shape 2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6 / 16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3.2 — Diagramme d'Ishikawa — Structure des 6M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0" y="2103120"/>
            <a:ext cx="1463040" cy="8229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657600" y="210312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OOS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Impureté A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1737360" y="2514600"/>
            <a:ext cx="1920240" cy="0"/>
          </a:xfrm>
          <a:prstGeom prst="line">
            <a:avLst/>
          </a:prstGeom>
          <a:noFill/>
          <a:ln w="3175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5120640" y="2514600"/>
            <a:ext cx="1920240" cy="0"/>
          </a:xfrm>
          <a:prstGeom prst="line">
            <a:avLst/>
          </a:prstGeom>
          <a:noFill/>
          <a:ln w="31750">
            <a:solidFill>
              <a:srgbClr val="64748B"/>
            </a:solidFill>
            <a:prstDash val="solid"/>
            <a:head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77724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777240"/>
            <a:ext cx="4114800" cy="34747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65760" y="77724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Matière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65760" y="116128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Variabilité fournisseur, péremption réactifs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74320" y="210312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103120"/>
            <a:ext cx="4114800" cy="347472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10312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Main d'œuvre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248716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Compétence, fatigue, turnover, formation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342900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B6B3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3429000"/>
            <a:ext cx="4114800" cy="347472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65760" y="342900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Méthode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381304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SOP obsolète, paramètres HPLC incorrects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029200" y="77724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5029200" y="777240"/>
            <a:ext cx="4114800" cy="347472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5120640" y="77724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Matériel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120640" y="116128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Calibration, maintenance colonne, usure pompe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029200" y="210312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5029200" y="2103120"/>
            <a:ext cx="4114800" cy="347472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5120640" y="210312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Milieu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5120640" y="248716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Température, humidité, contamination croisée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029200" y="3429000"/>
            <a:ext cx="411480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02809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5029200" y="3429000"/>
            <a:ext cx="4114800" cy="347472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5120640" y="3429000"/>
            <a:ext cx="3931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6M — Mesure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5120640" y="3813048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Méthode analytique, étalonnage, SST HPLC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7 / 16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3.3 — FMEA : Analyse des Modes de Défaillance HPLC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74320" y="640080"/>
            <a:ext cx="8595360" cy="54864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457200" y="64008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NPR  =  Sévérité (S)  ×  Occurrence (O)  ×  Détection (D)         Seuil critique : NPR ≥ 100</a:t>
            </a:r>
            <a:endParaRPr lang="en-US" sz="14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1280160"/>
          <a:ext cx="8595360" cy="3474720"/>
        </p:xfrm>
        <a:graphic>
          <a:graphicData uri="http://schemas.openxmlformats.org/drawingml/2006/table">
            <a:tbl>
              <a:tblPr/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494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Mode de Défaillance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Sévérité (S)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Occurrence (O)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Détection (D)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NPR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Action Préventive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94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Colonne HPLC dégradée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b="1" dirty="0">
                          <a:solidFill>
                            <a:srgbClr val="C0392B"/>
                          </a:solidFill>
                        </a:rPr>
                        <a:t>9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b="1" dirty="0">
                          <a:solidFill>
                            <a:srgbClr val="C0392B"/>
                          </a:solidFill>
                        </a:rPr>
                        <a:t>5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</a:rPr>
                        <a:t>180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Compteur injections + limite SOP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494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Standard mal préparé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b="1" dirty="0">
                          <a:solidFill>
                            <a:srgbClr val="C0392B"/>
                          </a:solidFill>
                        </a:rPr>
                        <a:t>9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5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b="1" dirty="0">
                          <a:solidFill>
                            <a:srgbClr val="D4870A"/>
                          </a:solidFill>
                        </a:rPr>
                        <a:t>135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Double vérification calcul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94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Dérive pompe (débit)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7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D4870A"/>
                          </a:solidFill>
                        </a:rPr>
                        <a:t>84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Qualification périodique pompe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94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Température colonne instable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6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50" dirty="0">
                          <a:solidFill>
                            <a:srgbClr val="1E8449"/>
                          </a:solidFill>
                        </a:rPr>
                        <a:t>72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</a:rPr>
                        <a:t>Contrôle thermostat quotidien</a:t>
                      </a:r>
                      <a:endParaRPr lang="en-US" sz="1150" dirty="0"/>
                    </a:p>
                  </a:txBody>
                  <a:tcPr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6" name="Text 6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8 / 16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3.3 — Réduction des NPR après CAPA (Tableau de bord trimestriel)</a:t>
            </a:r>
            <a:endParaRPr lang="en-US" sz="13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640080"/>
          <a:ext cx="566928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6126480" y="685800"/>
            <a:ext cx="2743200" cy="100584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6126480" y="685800"/>
            <a:ext cx="274320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6126480" y="777240"/>
            <a:ext cx="2743200" cy="5532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0392B"/>
                </a:solidFill>
              </a:rPr>
              <a:t>163,4</a:t>
            </a:r>
            <a:endParaRPr lang="en-US" sz="2800" dirty="0"/>
          </a:p>
        </p:txBody>
      </p:sp>
      <p:sp>
        <p:nvSpPr>
          <p:cNvPr id="8" name="Text 5"/>
          <p:cNvSpPr/>
          <p:nvPr/>
        </p:nvSpPr>
        <p:spPr>
          <a:xfrm>
            <a:off x="6126480" y="1239012"/>
            <a:ext cx="2743200" cy="4023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NPR Moyen Initial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6126480" y="1828800"/>
            <a:ext cx="2743200" cy="100584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7"/>
          <p:cNvSpPr/>
          <p:nvPr/>
        </p:nvSpPr>
        <p:spPr>
          <a:xfrm>
            <a:off x="6126480" y="1828800"/>
            <a:ext cx="27432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6126480" y="1920240"/>
            <a:ext cx="2743200" cy="5532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E8449"/>
                </a:solidFill>
              </a:rPr>
              <a:t>45,6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6126480" y="2382012"/>
            <a:ext cx="2743200" cy="4023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NPR Moyen Actuel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6126480" y="2971800"/>
            <a:ext cx="2743200" cy="100584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6126480" y="2971800"/>
            <a:ext cx="274320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6126480" y="3063240"/>
            <a:ext cx="2743200" cy="5532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2E5FA3"/>
                </a:solidFill>
              </a:rPr>
              <a:t>−72 %</a:t>
            </a:r>
            <a:endParaRPr lang="en-US" sz="2800" dirty="0"/>
          </a:p>
        </p:txBody>
      </p:sp>
      <p:sp>
        <p:nvSpPr>
          <p:cNvPr id="16" name="Text 13"/>
          <p:cNvSpPr/>
          <p:nvPr/>
        </p:nvSpPr>
        <p:spPr>
          <a:xfrm>
            <a:off x="6126480" y="3525012"/>
            <a:ext cx="2743200" cy="4023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</a:rPr>
              <a:t>Réduction Globale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6126480" y="411480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64748B"/>
                </a:solidFill>
              </a:rPr>
              <a:t>Cible : NPR &lt; 100 pour tous les modes de défaillance critiques (ICH Q9)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8046720" y="48463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64748B"/>
                </a:solidFill>
              </a:rPr>
              <a:t>9 / 16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1408</Words>
  <Application>Microsoft Office PowerPoint</Application>
  <PresentationFormat>Affichage à l'écran (16:9)</PresentationFormat>
  <Paragraphs>312</Paragraphs>
  <Slides>16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3 — Méthodologie CAPA</dc:title>
  <dc:subject>PptxGenJS Presentation</dc:subject>
  <dc:creator>Rachid BERKANI</dc:creator>
  <cp:lastModifiedBy>rachid berkani</cp:lastModifiedBy>
  <cp:revision>1</cp:revision>
  <dcterms:created xsi:type="dcterms:W3CDTF">2026-03-25T06:14:32Z</dcterms:created>
  <dcterms:modified xsi:type="dcterms:W3CDTF">2026-03-25T06:43:45Z</dcterms:modified>
</cp:coreProperties>
</file>